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3"/>
  </p:notesMasterIdLst>
  <p:handoutMasterIdLst>
    <p:handoutMasterId r:id="rId24"/>
  </p:handoutMasterIdLst>
  <p:sldIdLst>
    <p:sldId id="292" r:id="rId5"/>
    <p:sldId id="291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4" r:id="rId14"/>
    <p:sldId id="301" r:id="rId15"/>
    <p:sldId id="305" r:id="rId16"/>
    <p:sldId id="306" r:id="rId17"/>
    <p:sldId id="302" r:id="rId18"/>
    <p:sldId id="307" r:id="rId19"/>
    <p:sldId id="308" r:id="rId20"/>
    <p:sldId id="303" r:id="rId21"/>
    <p:sldId id="293" r:id="rId2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3703A"/>
    <a:srgbClr val="EF7A2D"/>
    <a:srgbClr val="FFFFFF"/>
    <a:srgbClr val="443481"/>
    <a:srgbClr val="488C40"/>
    <a:srgbClr val="214C88"/>
    <a:srgbClr val="515083"/>
    <a:srgbClr val="2F305C"/>
    <a:srgbClr val="3C4798"/>
    <a:srgbClr val="E6863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39" autoAdjust="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=""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pPr rtl="0"/>
              <a:t>06/06/2025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06/06/2025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=""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=""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=""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=""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=""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=""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=""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=""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=""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=""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=""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=""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=""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=""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=""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=""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=""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=""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=""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=""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=""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=""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=""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=""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=""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=""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=""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=""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=""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=""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=""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=""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=""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=""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=""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=""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=""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=""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=""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=""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52628" y="0"/>
            <a:ext cx="76105" cy="6858000"/>
          </a:xfrm>
          <a:prstGeom prst="rect">
            <a:avLst/>
          </a:prstGeom>
          <a:solidFill>
            <a:srgbClr val="4434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44348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92731" cy="6858000"/>
          </a:xfrm>
          <a:prstGeom prst="rect">
            <a:avLst/>
          </a:prstGeom>
          <a:solidFill>
            <a:srgbClr val="488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AF125AB5-9560-E4CF-A1CE-0F4E3C7227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56"/>
          <a:stretch/>
        </p:blipFill>
        <p:spPr>
          <a:xfrm>
            <a:off x="-378650" y="-3841"/>
            <a:ext cx="53717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=""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=""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=""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=""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=""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=""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=""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=""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=""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=""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=""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=""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=""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=""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=""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=""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=""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pPr rtl="0"/>
              <a:t>06/06/2025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=""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ENDOSCOPIA BARIATRICA:</a:t>
            </a:r>
            <a:br>
              <a:rPr lang="it-IT" dirty="0" smtClean="0"/>
            </a:br>
            <a:r>
              <a:rPr lang="it-IT" sz="4000" dirty="0" smtClean="0"/>
              <a:t>LE ALTERNATIVE ALLA CHIRURGIA</a:t>
            </a:r>
            <a:endParaRPr lang="it-IT" sz="4000" dirty="0"/>
          </a:p>
        </p:txBody>
      </p:sp>
      <p:sp>
        <p:nvSpPr>
          <p:cNvPr id="4" name="Sottotitolo 3">
            <a:extLst>
              <a:ext uri="{FF2B5EF4-FFF2-40B4-BE49-F238E27FC236}">
                <a16:creationId xmlns=""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sz="3600" b="1" dirty="0" smtClean="0">
                <a:solidFill>
                  <a:srgbClr val="EF7A2D"/>
                </a:solidFill>
              </a:rPr>
              <a:t>LUCA LEURATTI</a:t>
            </a:r>
            <a:endParaRPr lang="it-IT" sz="3600" b="1" dirty="0">
              <a:solidFill>
                <a:srgbClr val="EF7A2D"/>
              </a:solidFill>
            </a:endParaRPr>
          </a:p>
          <a:p>
            <a:r>
              <a:rPr lang="it-IT" sz="2800" b="1" i="1" dirty="0" smtClean="0">
                <a:solidFill>
                  <a:srgbClr val="EF7A2D"/>
                </a:solidFill>
              </a:rPr>
              <a:t>Chirurgia Generale </a:t>
            </a:r>
            <a:r>
              <a:rPr lang="it-IT" sz="2800" b="1" i="1" dirty="0" err="1" smtClean="0">
                <a:solidFill>
                  <a:srgbClr val="EF7A2D"/>
                </a:solidFill>
              </a:rPr>
              <a:t>bariatrica</a:t>
            </a:r>
            <a:r>
              <a:rPr lang="it-IT" sz="2800" b="1" i="1" dirty="0" smtClean="0">
                <a:solidFill>
                  <a:srgbClr val="EF7A2D"/>
                </a:solidFill>
              </a:rPr>
              <a:t> e metabolica</a:t>
            </a:r>
          </a:p>
          <a:p>
            <a:r>
              <a:rPr lang="it-IT" sz="2800" b="1" i="1" dirty="0" smtClean="0">
                <a:solidFill>
                  <a:srgbClr val="EF7A2D"/>
                </a:solidFill>
              </a:rPr>
              <a:t>USL Toscana Centro – Dr E. </a:t>
            </a:r>
            <a:r>
              <a:rPr lang="it-IT" sz="2800" b="1" i="1" dirty="0" err="1" smtClean="0">
                <a:solidFill>
                  <a:srgbClr val="EF7A2D"/>
                </a:solidFill>
              </a:rPr>
              <a:t>Facchiano</a:t>
            </a:r>
            <a:endParaRPr lang="it-IT" sz="2800" b="1" i="1" dirty="0">
              <a:solidFill>
                <a:srgbClr val="EF7A2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06940" y="107576"/>
            <a:ext cx="10818941" cy="161413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spc="-50" dirty="0" smtClean="0">
                <a:solidFill>
                  <a:srgbClr val="EF7A2D"/>
                </a:solidFill>
                <a:ea typeface="+mj-ea"/>
                <a:cs typeface="+mj-cs"/>
              </a:rPr>
              <a:t>Ma se si sposta l’attenzione dal peso alle </a:t>
            </a:r>
            <a:r>
              <a:rPr lang="it-IT" sz="3600" b="1" spc="-50" dirty="0" err="1" smtClean="0">
                <a:solidFill>
                  <a:srgbClr val="EF7A2D"/>
                </a:solidFill>
                <a:ea typeface="+mj-ea"/>
                <a:cs typeface="+mj-cs"/>
              </a:rPr>
              <a:t>comorbidità</a:t>
            </a:r>
            <a:r>
              <a:rPr lang="it-IT" sz="3600" b="1" spc="-50" dirty="0" smtClean="0">
                <a:solidFill>
                  <a:srgbClr val="EF7A2D"/>
                </a:solidFill>
                <a:ea typeface="+mj-ea"/>
                <a:cs typeface="+mj-cs"/>
              </a:rPr>
              <a:t> e alla qualità della vita allora anche i risultati assumono nuovo significato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28109" t="13985" r="24562" b="35481"/>
          <a:stretch/>
        </p:blipFill>
        <p:spPr>
          <a:xfrm>
            <a:off x="5197961" y="1712976"/>
            <a:ext cx="4800619" cy="28013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7238" t="15247" r="12355" b="20609"/>
          <a:stretch/>
        </p:blipFill>
        <p:spPr>
          <a:xfrm>
            <a:off x="484105" y="1919416"/>
            <a:ext cx="4400520" cy="2553731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387178" y="4876626"/>
            <a:ext cx="8377881" cy="145827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Relativizzare</a:t>
            </a:r>
            <a:r>
              <a:rPr kumimoji="0" lang="it-IT" sz="36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 risultati consente di focalizzarsi sulla qualità della vita a lungo termine.</a:t>
            </a:r>
            <a:endParaRPr kumimoji="0" lang="it-IT" sz="3600" b="1" i="0" u="none" strike="noStrike" kern="1200" cap="none" spc="-5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7890" name="Picture 2" descr="Tex - Collezione storica a colori # 92 - Virginia City :: ComicsBox"/>
          <p:cNvPicPr>
            <a:picLocks noChangeAspect="1" noChangeArrowheads="1"/>
          </p:cNvPicPr>
          <p:nvPr/>
        </p:nvPicPr>
        <p:blipFill>
          <a:blip r:embed="rId4"/>
          <a:srcRect t="28627" b="3568"/>
          <a:stretch>
            <a:fillRect/>
          </a:stretch>
        </p:blipFill>
        <p:spPr bwMode="auto">
          <a:xfrm>
            <a:off x="9366421" y="4537219"/>
            <a:ext cx="2240693" cy="21642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06940" y="107576"/>
            <a:ext cx="10102249" cy="1152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CHIRURGIA BARIATRICA COME PROGRESSIONE ENTROPICA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1400432" y="1637501"/>
            <a:ext cx="8686636" cy="2215533"/>
            <a:chOff x="-255373" y="3383923"/>
            <a:chExt cx="8686636" cy="221553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55373" y="3665838"/>
              <a:ext cx="1235675" cy="1235675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8832" y="3791655"/>
              <a:ext cx="1110281" cy="954291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1217" y="3506954"/>
              <a:ext cx="1080528" cy="151273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3354" y="3660442"/>
              <a:ext cx="1201174" cy="1201174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6"/>
            <a:srcRect l="53907" r="9425"/>
            <a:stretch/>
          </p:blipFill>
          <p:spPr>
            <a:xfrm>
              <a:off x="5804119" y="3383923"/>
              <a:ext cx="990347" cy="175844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7" cstate="print"/>
            <a:srcRect l="62970" t="4769" r="6041" b="5999"/>
            <a:stretch/>
          </p:blipFill>
          <p:spPr>
            <a:xfrm>
              <a:off x="7367253" y="3488396"/>
              <a:ext cx="1064010" cy="2111060"/>
            </a:xfrm>
            <a:prstGeom prst="rect">
              <a:avLst/>
            </a:prstGeom>
          </p:spPr>
        </p:pic>
        <p:cxnSp>
          <p:nvCxnSpPr>
            <p:cNvPr id="9" name="Connettore 2 8"/>
            <p:cNvCxnSpPr>
              <a:stCxn id="3" idx="3"/>
              <a:endCxn id="4" idx="1"/>
            </p:cNvCxnSpPr>
            <p:nvPr/>
          </p:nvCxnSpPr>
          <p:spPr>
            <a:xfrm flipV="1">
              <a:off x="980302" y="4268801"/>
              <a:ext cx="368530" cy="148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>
              <a:stCxn id="4" idx="3"/>
              <a:endCxn id="5" idx="1"/>
            </p:cNvCxnSpPr>
            <p:nvPr/>
          </p:nvCxnSpPr>
          <p:spPr>
            <a:xfrm flipV="1">
              <a:off x="2459113" y="4263324"/>
              <a:ext cx="422104" cy="54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/>
            <p:cNvCxnSpPr>
              <a:stCxn id="5" idx="3"/>
              <a:endCxn id="6" idx="1"/>
            </p:cNvCxnSpPr>
            <p:nvPr/>
          </p:nvCxnSpPr>
          <p:spPr>
            <a:xfrm flipV="1">
              <a:off x="3961745" y="4261029"/>
              <a:ext cx="301609" cy="22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>
              <a:stCxn id="6" idx="3"/>
              <a:endCxn id="7" idx="1"/>
            </p:cNvCxnSpPr>
            <p:nvPr/>
          </p:nvCxnSpPr>
          <p:spPr>
            <a:xfrm>
              <a:off x="5464528" y="4261029"/>
              <a:ext cx="339591" cy="21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>
              <a:stCxn id="7" idx="3"/>
            </p:cNvCxnSpPr>
            <p:nvPr/>
          </p:nvCxnSpPr>
          <p:spPr>
            <a:xfrm flipV="1">
              <a:off x="6794466" y="4234249"/>
              <a:ext cx="734918" cy="288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ccia a destra 20"/>
          <p:cNvSpPr/>
          <p:nvPr/>
        </p:nvSpPr>
        <p:spPr>
          <a:xfrm>
            <a:off x="4110681" y="3352800"/>
            <a:ext cx="3097427" cy="700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5016850" y="3509318"/>
            <a:ext cx="125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ONE WAY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3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708429" y="4209362"/>
            <a:ext cx="7208109" cy="145827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Ogni procedura </a:t>
            </a:r>
            <a:r>
              <a:rPr kumimoji="0" lang="it-IT" sz="36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bariatrica</a:t>
            </a: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riduce le opzioni chirurgiche per un possibile </a:t>
            </a:r>
            <a:r>
              <a:rPr kumimoji="0" lang="it-IT" sz="36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reintervento</a:t>
            </a:r>
            <a:endParaRPr kumimoji="0" lang="it-IT" sz="3600" b="1" i="0" u="none" strike="noStrike" kern="1200" cap="none" spc="-5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4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687835" y="5638632"/>
            <a:ext cx="7582929" cy="105049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 questa consapevolezza l’</a:t>
            </a:r>
            <a:r>
              <a:rPr kumimoji="0" lang="it-IT" sz="2800" b="1" i="0" u="none" strike="noStrike" kern="1200" cap="none" spc="-5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endobariatrica</a:t>
            </a:r>
            <a:r>
              <a:rPr kumimoji="0" lang="it-IT" sz="28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acquista</a:t>
            </a:r>
            <a:r>
              <a:rPr kumimoji="0" lang="it-IT" sz="2800" b="1" i="0" u="none" strike="noStrike" kern="1200" cap="none" spc="-5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nuovi campi di applicazione</a:t>
            </a:r>
            <a:endParaRPr kumimoji="0" lang="it-IT" sz="2800" b="1" i="0" u="none" strike="noStrike" kern="1200" cap="none" spc="-5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-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6866" name="Picture 2" descr="General Custer at the Little Big Horn - Wikipedia"/>
          <p:cNvPicPr>
            <a:picLocks noChangeAspect="1" noChangeArrowheads="1"/>
          </p:cNvPicPr>
          <p:nvPr/>
        </p:nvPicPr>
        <p:blipFill>
          <a:blip r:embed="rId8"/>
          <a:srcRect l="3189" t="2651" r="3991" b="31521"/>
          <a:stretch>
            <a:fillRect/>
          </a:stretch>
        </p:blipFill>
        <p:spPr bwMode="auto">
          <a:xfrm>
            <a:off x="9115674" y="3921211"/>
            <a:ext cx="2507916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06940" y="107577"/>
            <a:ext cx="10102249" cy="7162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Limiti dell’</a:t>
            </a:r>
            <a:r>
              <a:rPr kumimoji="0" lang="it-IT" sz="36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endobariatrica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8914" name="Picture 2" descr="Endosleeve Pau - SCM Gastroentérologie des Pyréné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7813" y="618850"/>
            <a:ext cx="2619375" cy="2857500"/>
          </a:xfrm>
          <a:prstGeom prst="rect">
            <a:avLst/>
          </a:prstGeom>
          <a:noFill/>
        </p:spPr>
      </p:pic>
      <p:pic>
        <p:nvPicPr>
          <p:cNvPr id="38916" name="Picture 4" descr="Il Pallone Intra-Gastrico (il palloncino!)"/>
          <p:cNvPicPr>
            <a:picLocks noChangeAspect="1" noChangeArrowheads="1"/>
          </p:cNvPicPr>
          <p:nvPr/>
        </p:nvPicPr>
        <p:blipFill>
          <a:blip r:embed="rId3" cstate="print"/>
          <a:srcRect l="14409" r="20096"/>
          <a:stretch>
            <a:fillRect/>
          </a:stretch>
        </p:blipFill>
        <p:spPr bwMode="auto">
          <a:xfrm>
            <a:off x="1409350" y="880156"/>
            <a:ext cx="2641697" cy="2197915"/>
          </a:xfrm>
          <a:prstGeom prst="rect">
            <a:avLst/>
          </a:prstGeom>
          <a:noFill/>
        </p:spPr>
      </p:pic>
      <p:sp>
        <p:nvSpPr>
          <p:cNvPr id="5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160108" y="1717408"/>
            <a:ext cx="4036541" cy="473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Solo due alternative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221892" y="2693591"/>
            <a:ext cx="4036541" cy="4738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Un unico meccanismo: </a:t>
            </a:r>
            <a:r>
              <a:rPr kumimoji="0" lang="it-IT" sz="24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retrizione</a:t>
            </a:r>
            <a:endParaRPr kumimoji="0" lang="it-IT" sz="2400" b="1" i="0" u="none" strike="noStrike" kern="1200" cap="none" spc="-5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8918" name="Picture 6" descr="Chief Joseph Rides to Surrender (Museum Canvas) - Fine Art Publish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2051" y="3764987"/>
            <a:ext cx="3184084" cy="2438099"/>
          </a:xfrm>
          <a:prstGeom prst="rect">
            <a:avLst/>
          </a:prstGeom>
          <a:noFill/>
        </p:spPr>
      </p:pic>
      <p:sp>
        <p:nvSpPr>
          <p:cNvPr id="20" name="Titolo 1"/>
          <p:cNvSpPr txBox="1">
            <a:spLocks/>
          </p:cNvSpPr>
          <p:nvPr/>
        </p:nvSpPr>
        <p:spPr>
          <a:xfrm>
            <a:off x="497544" y="3472804"/>
            <a:ext cx="5969915" cy="123333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Finchè</a:t>
            </a:r>
            <a:r>
              <a:rPr kumimoji="0" lang="it-IT" sz="3600" b="1" i="0" u="none" strike="noStrike" kern="1200" cap="none" spc="-50" normalizeH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non si svilupperanno nuove procedure derivative (anastomosi magnetiche ecc) il percorso </a:t>
            </a:r>
            <a:r>
              <a:rPr kumimoji="0" lang="it-IT" sz="3600" b="1" i="0" u="none" strike="noStrike" kern="1200" cap="none" spc="-50" normalizeH="0" noProof="0" dirty="0" err="1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endobariatrico</a:t>
            </a:r>
            <a:r>
              <a:rPr kumimoji="0" lang="it-IT" sz="3600" b="1" i="0" u="none" strike="noStrike" kern="1200" cap="none" spc="-50" normalizeH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non potrà mai prescindere da un’opzione chirurgica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0" y="0"/>
            <a:ext cx="4995979" cy="6858000"/>
            <a:chOff x="0" y="0"/>
            <a:chExt cx="4995979" cy="685800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/>
            <a:srcRect l="20009" t="7910" r="19223" b="8674"/>
            <a:stretch/>
          </p:blipFill>
          <p:spPr>
            <a:xfrm>
              <a:off x="0" y="0"/>
              <a:ext cx="4995979" cy="6858000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1380920" y="1738656"/>
              <a:ext cx="209604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>
                  <a:solidFill>
                    <a:schemeClr val="bg1"/>
                  </a:solidFill>
                </a:rPr>
                <a:t>BARIATRICO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702789" y="2166208"/>
              <a:ext cx="1639848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solidFill>
                    <a:schemeClr val="bg1"/>
                  </a:solidFill>
                </a:rPr>
                <a:t>BYPASS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2544357" y="2178847"/>
              <a:ext cx="1639848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solidFill>
                    <a:schemeClr val="bg1"/>
                  </a:solidFill>
                </a:rPr>
                <a:t>SLEEVE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793539" y="3884699"/>
              <a:ext cx="17463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solidFill>
                    <a:schemeClr val="bg1"/>
                  </a:solidFill>
                </a:rPr>
                <a:t>ENDOBARIATRICA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2647437" y="3860661"/>
              <a:ext cx="1639848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solidFill>
                    <a:schemeClr val="bg1"/>
                  </a:solidFill>
                </a:rPr>
                <a:t>FARMACI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  <p:sp>
          <p:nvSpPr>
            <p:cNvPr id="8" name="Rettangolo arrotondato 7"/>
            <p:cNvSpPr/>
            <p:nvPr/>
          </p:nvSpPr>
          <p:spPr>
            <a:xfrm>
              <a:off x="702789" y="2486624"/>
              <a:ext cx="1639848" cy="122163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TERMINATO</a:t>
              </a:r>
              <a:endParaRPr lang="it-IT" dirty="0"/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2539913" y="2486624"/>
              <a:ext cx="1639848" cy="122163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TERMINATO</a:t>
              </a:r>
              <a:endParaRPr lang="it-IT" dirty="0"/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2539913" y="4204805"/>
              <a:ext cx="1639848" cy="130794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TERMINATO</a:t>
              </a:r>
              <a:endParaRPr lang="it-IT" dirty="0"/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702789" y="4192476"/>
              <a:ext cx="1639848" cy="130794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/>
                <a:t>PALLONE</a:t>
              </a:r>
            </a:p>
            <a:p>
              <a:pPr algn="ctr"/>
              <a:r>
                <a:rPr lang="it-IT" sz="1400" dirty="0" smtClean="0"/>
                <a:t>ENDOSLEEVE</a:t>
              </a:r>
            </a:p>
            <a:p>
              <a:pPr algn="ctr"/>
              <a:r>
                <a:rPr lang="it-IT" sz="1400" dirty="0" smtClean="0"/>
                <a:t>TORE</a:t>
              </a:r>
            </a:p>
            <a:p>
              <a:pPr algn="ctr"/>
              <a:r>
                <a:rPr lang="it-IT" sz="1400" dirty="0" smtClean="0"/>
                <a:t>POSE</a:t>
              </a:r>
            </a:p>
            <a:p>
              <a:pPr algn="ctr"/>
              <a:r>
                <a:rPr lang="it-IT" sz="1400" dirty="0" smtClean="0"/>
                <a:t>ENDOMINA</a:t>
              </a:r>
              <a:endParaRPr lang="it-IT" sz="1400" dirty="0"/>
            </a:p>
          </p:txBody>
        </p:sp>
      </p:grpSp>
      <p:sp>
        <p:nvSpPr>
          <p:cNvPr id="13" name="Titolo 1"/>
          <p:cNvSpPr txBox="1">
            <a:spLocks/>
          </p:cNvSpPr>
          <p:nvPr/>
        </p:nvSpPr>
        <p:spPr>
          <a:xfrm>
            <a:off x="5827425" y="2418361"/>
            <a:ext cx="5969915" cy="123333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Quanto può durare un ristorante</a:t>
            </a:r>
            <a:r>
              <a:rPr kumimoji="0" lang="it-IT" sz="3600" b="1" i="0" u="none" strike="noStrike" kern="1200" cap="none" spc="-50" normalizeH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che propone un solo piatto nel menù?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612478" y="2444547"/>
            <a:ext cx="7803722" cy="3544041"/>
            <a:chOff x="983188" y="2980022"/>
            <a:chExt cx="7803722" cy="3544041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188" y="2980022"/>
              <a:ext cx="6130933" cy="3544041"/>
            </a:xfrm>
            <a:prstGeom prst="rect">
              <a:avLst/>
            </a:prstGeom>
          </p:spPr>
        </p:pic>
        <p:sp>
          <p:nvSpPr>
            <p:cNvPr id="4" name="Fumetto 1 3"/>
            <p:cNvSpPr/>
            <p:nvPr/>
          </p:nvSpPr>
          <p:spPr>
            <a:xfrm>
              <a:off x="7319296" y="2980022"/>
              <a:ext cx="1053768" cy="682727"/>
            </a:xfrm>
            <a:prstGeom prst="wedgeRectCallout">
              <a:avLst>
                <a:gd name="adj1" fmla="val -77851"/>
                <a:gd name="adj2" fmla="val 192449"/>
              </a:avLst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b="1" dirty="0" smtClean="0">
                  <a:solidFill>
                    <a:schemeClr val="bg1"/>
                  </a:solidFill>
                </a:rPr>
                <a:t>Intra </a:t>
              </a:r>
              <a:r>
                <a:rPr lang="it-IT" sz="1000" b="1" dirty="0" err="1" smtClean="0">
                  <a:solidFill>
                    <a:schemeClr val="bg1"/>
                  </a:solidFill>
                </a:rPr>
                <a:t>gastric</a:t>
              </a:r>
              <a:r>
                <a:rPr lang="it-IT" sz="1000" b="1" dirty="0" smtClean="0">
                  <a:solidFill>
                    <a:schemeClr val="bg1"/>
                  </a:solidFill>
                </a:rPr>
                <a:t> </a:t>
              </a:r>
              <a:r>
                <a:rPr lang="it-IT" sz="1000" b="1" dirty="0" err="1" smtClean="0">
                  <a:solidFill>
                    <a:schemeClr val="bg1"/>
                  </a:solidFill>
                </a:rPr>
                <a:t>technologies</a:t>
              </a:r>
              <a:r>
                <a:rPr lang="it-IT" sz="1000" b="1" dirty="0" smtClean="0">
                  <a:solidFill>
                    <a:schemeClr val="bg1"/>
                  </a:solidFill>
                </a:rPr>
                <a:t> and or </a:t>
              </a:r>
              <a:r>
                <a:rPr lang="it-IT" sz="1000" b="1" dirty="0" err="1" smtClean="0">
                  <a:solidFill>
                    <a:schemeClr val="bg1"/>
                  </a:solidFill>
                </a:rPr>
                <a:t>approach</a:t>
              </a:r>
              <a:endParaRPr lang="it-IT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Fumetto 1 4"/>
            <p:cNvSpPr/>
            <p:nvPr/>
          </p:nvSpPr>
          <p:spPr>
            <a:xfrm>
              <a:off x="6792412" y="5833211"/>
              <a:ext cx="1053768" cy="682727"/>
            </a:xfrm>
            <a:prstGeom prst="wedgeRectCallout">
              <a:avLst>
                <a:gd name="adj1" fmla="val -155603"/>
                <a:gd name="adj2" fmla="val -311551"/>
              </a:avLst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b="1" dirty="0" smtClean="0"/>
                <a:t>Intra </a:t>
              </a:r>
              <a:r>
                <a:rPr lang="it-IT" sz="1000" b="1" dirty="0" err="1" smtClean="0"/>
                <a:t>gastric</a:t>
              </a:r>
              <a:r>
                <a:rPr lang="it-IT" sz="1000" b="1" dirty="0" smtClean="0"/>
                <a:t> </a:t>
              </a:r>
              <a:r>
                <a:rPr lang="it-IT" sz="1000" b="1" dirty="0" err="1" smtClean="0"/>
                <a:t>technologies</a:t>
              </a:r>
              <a:r>
                <a:rPr lang="it-IT" sz="1000" b="1" dirty="0" smtClean="0"/>
                <a:t> and or </a:t>
              </a:r>
              <a:r>
                <a:rPr lang="it-IT" sz="1000" b="1" dirty="0" err="1" smtClean="0"/>
                <a:t>approach</a:t>
              </a:r>
              <a:endParaRPr lang="it-IT" sz="1000" b="1" dirty="0"/>
            </a:p>
          </p:txBody>
        </p:sp>
        <p:cxnSp>
          <p:nvCxnSpPr>
            <p:cNvPr id="6" name="Connettore 1 5"/>
            <p:cNvCxnSpPr/>
            <p:nvPr/>
          </p:nvCxnSpPr>
          <p:spPr>
            <a:xfrm flipH="1">
              <a:off x="6923290" y="3891548"/>
              <a:ext cx="13655" cy="14064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/>
            <p:cNvSpPr txBox="1"/>
            <p:nvPr/>
          </p:nvSpPr>
          <p:spPr>
            <a:xfrm>
              <a:off x="7114121" y="4674818"/>
              <a:ext cx="16727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latin typeface="Arial"/>
                  <a:cs typeface="Arial"/>
                </a:rPr>
                <a:t>Limite chirurgico per rischio eccessivo</a:t>
              </a:r>
            </a:p>
          </p:txBody>
        </p:sp>
        <p:cxnSp>
          <p:nvCxnSpPr>
            <p:cNvPr id="8" name="Connettore 2 7"/>
            <p:cNvCxnSpPr/>
            <p:nvPr/>
          </p:nvCxnSpPr>
          <p:spPr>
            <a:xfrm>
              <a:off x="6923290" y="5297967"/>
              <a:ext cx="54621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olo 1"/>
          <p:cNvSpPr txBox="1">
            <a:spLocks/>
          </p:cNvSpPr>
          <p:nvPr/>
        </p:nvSpPr>
        <p:spPr>
          <a:xfrm>
            <a:off x="606940" y="107576"/>
            <a:ext cx="10102249" cy="1152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Lo sviluppo di </a:t>
            </a:r>
            <a:r>
              <a:rPr kumimoji="0" lang="it-IT" sz="36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endobariatrica</a:t>
            </a: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e farmacoterapie efficaci hanno reso i campi di intervento delle discipline</a:t>
            </a:r>
            <a:r>
              <a:rPr kumimoji="0" lang="it-IT" sz="3600" b="1" i="0" u="none" strike="noStrike" kern="1200" cap="none" spc="-50" normalizeH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coinvolte </a:t>
            </a: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estremamente plastici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" name="Picture 2" descr="Il West in Italia Da Buffalo Bill A Tex Willer (10.2013) | PDF"/>
          <p:cNvPicPr>
            <a:picLocks noChangeAspect="1" noChangeArrowheads="1"/>
          </p:cNvPicPr>
          <p:nvPr/>
        </p:nvPicPr>
        <p:blipFill>
          <a:blip r:embed="rId3"/>
          <a:srcRect t="8691" b="11346"/>
          <a:stretch>
            <a:fillRect/>
          </a:stretch>
        </p:blipFill>
        <p:spPr bwMode="auto">
          <a:xfrm>
            <a:off x="8855674" y="2265405"/>
            <a:ext cx="2842055" cy="3023287"/>
          </a:xfrm>
          <a:prstGeom prst="rect">
            <a:avLst/>
          </a:prstGeom>
          <a:noFill/>
        </p:spPr>
      </p:pic>
      <p:sp>
        <p:nvSpPr>
          <p:cNvPr id="11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7685903" y="5350302"/>
            <a:ext cx="4506097" cy="108344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Conoscere i punti di forza propri e altrui permette di creare</a:t>
            </a:r>
            <a:r>
              <a:rPr kumimoji="0" lang="it-IT" sz="24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una unica grande squadra</a:t>
            </a:r>
            <a:endParaRPr kumimoji="0" lang="it-IT" sz="2400" b="1" i="0" u="none" strike="noStrike" kern="1200" cap="none" spc="-5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2" name="Fumetto 1 11"/>
          <p:cNvSpPr/>
          <p:nvPr/>
        </p:nvSpPr>
        <p:spPr>
          <a:xfrm>
            <a:off x="2825548" y="1699023"/>
            <a:ext cx="1053768" cy="682727"/>
          </a:xfrm>
          <a:prstGeom prst="wedgeRectCallout">
            <a:avLst>
              <a:gd name="adj1" fmla="val 87098"/>
              <a:gd name="adj2" fmla="val 114019"/>
            </a:avLst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 smtClean="0">
                <a:solidFill>
                  <a:schemeClr val="bg1"/>
                </a:solidFill>
              </a:rPr>
              <a:t>Intra </a:t>
            </a:r>
            <a:r>
              <a:rPr lang="it-IT" sz="1000" b="1" dirty="0" err="1" smtClean="0">
                <a:solidFill>
                  <a:schemeClr val="bg1"/>
                </a:solidFill>
              </a:rPr>
              <a:t>gastric</a:t>
            </a:r>
            <a:r>
              <a:rPr lang="it-IT" sz="1000" b="1" dirty="0" smtClean="0">
                <a:solidFill>
                  <a:schemeClr val="bg1"/>
                </a:solidFill>
              </a:rPr>
              <a:t> </a:t>
            </a:r>
            <a:r>
              <a:rPr lang="it-IT" sz="1000" b="1" dirty="0" err="1" smtClean="0">
                <a:solidFill>
                  <a:schemeClr val="bg1"/>
                </a:solidFill>
              </a:rPr>
              <a:t>technologies</a:t>
            </a:r>
            <a:r>
              <a:rPr lang="it-IT" sz="1000" b="1" dirty="0" smtClean="0">
                <a:solidFill>
                  <a:schemeClr val="bg1"/>
                </a:solidFill>
              </a:rPr>
              <a:t> and or </a:t>
            </a:r>
            <a:r>
              <a:rPr lang="it-IT" sz="1000" b="1" dirty="0" err="1" smtClean="0">
                <a:solidFill>
                  <a:schemeClr val="bg1"/>
                </a:solidFill>
              </a:rPr>
              <a:t>approach</a:t>
            </a:r>
            <a:endParaRPr lang="it-IT" sz="1000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696308" y="1787440"/>
            <a:ext cx="2660080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Arial"/>
                <a:cs typeface="Arial"/>
              </a:rPr>
              <a:t>Test di </a:t>
            </a:r>
            <a:r>
              <a:rPr lang="it-IT" sz="1400" b="1" dirty="0" err="1" smtClean="0">
                <a:solidFill>
                  <a:schemeClr val="bg1"/>
                </a:solidFill>
                <a:latin typeface="Arial"/>
                <a:cs typeface="Arial"/>
              </a:rPr>
              <a:t>compliance</a:t>
            </a:r>
            <a:r>
              <a:rPr lang="it-IT" sz="1400" b="1" dirty="0" smtClean="0">
                <a:solidFill>
                  <a:schemeClr val="bg1"/>
                </a:solidFill>
                <a:latin typeface="Arial"/>
                <a:cs typeface="Arial"/>
              </a:rPr>
              <a:t> alla restrizione</a:t>
            </a:r>
          </a:p>
        </p:txBody>
      </p:sp>
      <p:cxnSp>
        <p:nvCxnSpPr>
          <p:cNvPr id="16" name="Connettore 2 15"/>
          <p:cNvCxnSpPr>
            <a:stCxn id="12" idx="3"/>
            <a:endCxn id="14" idx="1"/>
          </p:cNvCxnSpPr>
          <p:nvPr/>
        </p:nvCxnSpPr>
        <p:spPr>
          <a:xfrm>
            <a:off x="3879316" y="2040387"/>
            <a:ext cx="816992" cy="8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06940" y="107576"/>
            <a:ext cx="10102249" cy="1152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Andiamo oltre la </a:t>
            </a:r>
            <a:r>
              <a:rPr kumimoji="0" lang="it-IT" sz="36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bariatrica</a:t>
            </a: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, dove può portare questo nuovo sodalizio?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453079" y="1482811"/>
            <a:ext cx="5131391" cy="3797643"/>
            <a:chOff x="-11" y="766119"/>
            <a:chExt cx="6943726" cy="536283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xmlns="" id="{EAFF0531-D23B-ED77-9B4E-BA7012D3C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90" t="11095" r="23718" b="11238"/>
            <a:stretch/>
          </p:blipFill>
          <p:spPr>
            <a:xfrm>
              <a:off x="-11" y="766119"/>
              <a:ext cx="6943726" cy="5362832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xmlns="" id="{BD3E4FC0-71AB-F209-CF37-F01263AF76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336" y="2642616"/>
              <a:ext cx="694944" cy="43891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xmlns="" id="{7619E9B0-0004-9F37-216D-B5F265961FA2}"/>
                </a:ext>
              </a:extLst>
            </p:cNvPr>
            <p:cNvSpPr txBox="1"/>
            <p:nvPr/>
          </p:nvSpPr>
          <p:spPr>
            <a:xfrm>
              <a:off x="1188138" y="2416806"/>
              <a:ext cx="9470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4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44 mm</a:t>
              </a:r>
            </a:p>
          </p:txBody>
        </p:sp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xmlns="" id="{7D043320-F86A-32B3-CBA9-22DD86F41E73}"/>
                </a:ext>
              </a:extLst>
            </p:cNvPr>
            <p:cNvCxnSpPr>
              <a:cxnSpLocks/>
            </p:cNvCxnSpPr>
            <p:nvPr/>
          </p:nvCxnSpPr>
          <p:spPr>
            <a:xfrm>
              <a:off x="4121853" y="2407333"/>
              <a:ext cx="835152" cy="35288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xmlns="" id="{B90BC3BA-1ABD-9157-C514-F467E79CB51E}"/>
                </a:ext>
              </a:extLst>
            </p:cNvPr>
            <p:cNvSpPr txBox="1"/>
            <p:nvPr/>
          </p:nvSpPr>
          <p:spPr>
            <a:xfrm>
              <a:off x="4284906" y="2253444"/>
              <a:ext cx="9470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4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56 mm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xmlns="" id="{F04628FA-9738-E641-AB60-93CC86D881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0778" y="2407332"/>
              <a:ext cx="1828507" cy="184313"/>
            </a:xfrm>
            <a:prstGeom prst="straightConnector1">
              <a:avLst/>
            </a:prstGeom>
            <a:ln w="38100">
              <a:solidFill>
                <a:srgbClr val="00FA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xmlns="" id="{F97CBE92-2121-EBBE-CCAD-415217F4E370}"/>
                </a:ext>
              </a:extLst>
            </p:cNvPr>
            <p:cNvSpPr txBox="1"/>
            <p:nvPr/>
          </p:nvSpPr>
          <p:spPr>
            <a:xfrm>
              <a:off x="2755350" y="2109029"/>
              <a:ext cx="94700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400" dirty="0">
                  <a:solidFill>
                    <a:srgbClr val="00FA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132 mm</a:t>
              </a:r>
            </a:p>
          </p:txBody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3C110508-9632-59C5-FC1F-6DF5F79BE1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58" r="17034"/>
          <a:stretch/>
        </p:blipFill>
        <p:spPr>
          <a:xfrm>
            <a:off x="5927610" y="1556952"/>
            <a:ext cx="3825990" cy="3752922"/>
          </a:xfrm>
          <a:prstGeom prst="rect">
            <a:avLst/>
          </a:prstGeom>
        </p:spPr>
      </p:pic>
      <p:sp>
        <p:nvSpPr>
          <p:cNvPr id="12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1210962" y="5473869"/>
            <a:ext cx="9020434" cy="108344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Disastri di parete nei pazienti obesi richiedono</a:t>
            </a:r>
            <a:r>
              <a:rPr kumimoji="0" lang="it-IT" sz="24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perdita di peso preoperatoria. Le procedure di </a:t>
            </a:r>
            <a:r>
              <a:rPr kumimoji="0" lang="it-IT" sz="2400" b="1" i="0" u="none" strike="noStrike" kern="1200" cap="none" spc="-5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endobariatrica</a:t>
            </a:r>
            <a:r>
              <a:rPr kumimoji="0" lang="it-IT" sz="24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evitano di lavorare su zone “critiche”</a:t>
            </a:r>
            <a:endParaRPr kumimoji="0" lang="it-IT" sz="2400" b="1" i="0" u="none" strike="noStrike" kern="1200" cap="none" spc="-5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630" b="14599"/>
          <a:stretch>
            <a:fillRect/>
          </a:stretch>
        </p:blipFill>
        <p:spPr bwMode="auto">
          <a:xfrm>
            <a:off x="123643" y="873211"/>
            <a:ext cx="3609762" cy="408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687" y="895394"/>
            <a:ext cx="4539677" cy="340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3870" y="906164"/>
            <a:ext cx="3069462" cy="409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606940" y="107576"/>
            <a:ext cx="10102249" cy="74092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spc="-50" dirty="0" smtClean="0">
                <a:solidFill>
                  <a:srgbClr val="EF7A2D"/>
                </a:solidFill>
                <a:ea typeface="+mj-ea"/>
                <a:cs typeface="+mj-cs"/>
              </a:rPr>
              <a:t>L’incubo di ogni chirurgo </a:t>
            </a:r>
            <a:r>
              <a:rPr lang="it-IT" sz="3600" b="1" spc="-50" dirty="0" err="1" smtClean="0">
                <a:solidFill>
                  <a:srgbClr val="EF7A2D"/>
                </a:solidFill>
                <a:ea typeface="+mj-ea"/>
                <a:cs typeface="+mj-cs"/>
              </a:rPr>
              <a:t>bariatrico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ANALISI di “TEX MAGAZINE 2018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2181" y="1920445"/>
            <a:ext cx="3571875" cy="4686300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606940" y="107576"/>
            <a:ext cx="10102249" cy="1152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Take home </a:t>
            </a:r>
            <a:r>
              <a:rPr kumimoji="0" lang="it-IT" sz="36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message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4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601362" y="654734"/>
            <a:ext cx="7224584" cy="8363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Chirurgia </a:t>
            </a:r>
            <a:r>
              <a:rPr kumimoji="0" lang="it-IT" sz="24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bariatrica</a:t>
            </a:r>
            <a:r>
              <a:rPr kumimoji="0" lang="it-IT" sz="2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ed </a:t>
            </a:r>
            <a:r>
              <a:rPr kumimoji="0" lang="it-IT" sz="24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endobariatrica</a:t>
            </a:r>
            <a:r>
              <a:rPr kumimoji="0" lang="it-IT" sz="24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non possono essere messe a confronto in senso tradizionale</a:t>
            </a:r>
            <a:endParaRPr kumimoji="0" lang="it-IT" sz="2400" b="1" i="0" u="none" strike="noStrike" kern="1200" cap="none" spc="-5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654908" y="1639155"/>
            <a:ext cx="7224584" cy="83631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La reciproca diffidenza</a:t>
            </a:r>
            <a:r>
              <a:rPr kumimoji="0" lang="it-IT" sz="24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può essere superata solo conoscendo reciprocamente i propri limiti e i propri punti di forza</a:t>
            </a:r>
            <a:endParaRPr kumimoji="0" lang="it-IT" sz="2400" b="1" i="0" u="none" strike="noStrike" kern="1200" cap="none" spc="-5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815546" y="2747144"/>
            <a:ext cx="7224584" cy="83631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Una volta superate le prime diffidenze</a:t>
            </a:r>
            <a:r>
              <a:rPr kumimoji="0" lang="it-IT" sz="24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saranno proprio i chirurghi più entusiasti delle nuove procedure endoscopiche.</a:t>
            </a:r>
            <a:endParaRPr kumimoji="0" lang="it-IT" sz="2400" b="1" i="0" u="none" strike="noStrike" kern="1200" cap="none" spc="-5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=""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17" y="1427206"/>
            <a:ext cx="8369300" cy="36576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1169774" y="421201"/>
            <a:ext cx="9170361" cy="86390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3703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1985: primi tentativi di restrizione gastrica con dispositivi posizionati per via endoscopica</a:t>
            </a:r>
            <a:endParaRPr kumimoji="0" lang="it-IT" sz="4000" b="1" i="0" u="none" strike="noStrike" kern="1200" cap="none" spc="-50" normalizeH="0" baseline="0" noProof="0" dirty="0">
              <a:ln>
                <a:noFill/>
              </a:ln>
              <a:solidFill>
                <a:srgbClr val="F3703A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246468" y="2814016"/>
            <a:ext cx="2446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/>
                <a:cs typeface="Arial"/>
              </a:rPr>
              <a:t>GARREN-EDWARD BUBBLE 1985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5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943230" y="5458639"/>
            <a:ext cx="9170361" cy="86390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Sviluppati inizialmente negli</a:t>
            </a:r>
            <a:r>
              <a:rPr kumimoji="0" lang="it-IT" sz="48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USA proprio qui furono banditi a lungo dalla FDA</a:t>
            </a:r>
            <a:endParaRPr kumimoji="0" lang="it-IT" sz="40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225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06940" y="107576"/>
            <a:ext cx="10102249" cy="13369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MOLTE INNOVAZIONI PER UNA PROCEDURA COMUNQUE</a:t>
            </a:r>
            <a:r>
              <a:rPr kumimoji="0" lang="it-IT" sz="4800" b="1" i="0" u="none" strike="noStrike" kern="1200" cap="none" spc="-50" normalizeH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TRANSITORIA</a:t>
            </a:r>
            <a:endParaRPr kumimoji="0" lang="it-IT" sz="48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01" y="1510641"/>
            <a:ext cx="3556227" cy="2286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211" y="1510641"/>
            <a:ext cx="3492723" cy="23241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74" y="4010534"/>
            <a:ext cx="3568928" cy="22733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736" y="4010534"/>
            <a:ext cx="3073596" cy="2641600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8344929" y="2797818"/>
            <a:ext cx="3679840" cy="151881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NESSUNO HA MAI PENSATO AL PALLONE COME AD UNA ALTERNATIVA ALLA CHIRURGIA BARIATRICA</a:t>
            </a:r>
            <a:endParaRPr kumimoji="0" lang="it-IT" sz="40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983188" y="2980022"/>
            <a:ext cx="6130933" cy="3544041"/>
            <a:chOff x="983188" y="2980022"/>
            <a:chExt cx="6130933" cy="354404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188" y="2980022"/>
              <a:ext cx="6130933" cy="3544041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3015049" y="4868563"/>
              <a:ext cx="1392194" cy="527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/>
            <p:cNvSpPr/>
            <p:nvPr/>
          </p:nvSpPr>
          <p:spPr>
            <a:xfrm>
              <a:off x="2850292" y="4361936"/>
              <a:ext cx="832022" cy="527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2846173" y="4160109"/>
              <a:ext cx="832022" cy="527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2850291" y="4909752"/>
            <a:ext cx="173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EF7A2D"/>
                </a:solidFill>
              </a:rPr>
              <a:t>INTRAGASTRIC PROCEDURES</a:t>
            </a:r>
            <a:endParaRPr lang="it-IT" b="1" dirty="0">
              <a:solidFill>
                <a:srgbClr val="EF7A2D"/>
              </a:solidFill>
            </a:endParaRPr>
          </a:p>
        </p:txBody>
      </p:sp>
      <p:cxnSp>
        <p:nvCxnSpPr>
          <p:cNvPr id="10" name="Connettore 1 9"/>
          <p:cNvCxnSpPr/>
          <p:nvPr/>
        </p:nvCxnSpPr>
        <p:spPr>
          <a:xfrm rot="16200000" flipH="1">
            <a:off x="2809101" y="4061253"/>
            <a:ext cx="3303374" cy="24714"/>
          </a:xfrm>
          <a:prstGeom prst="line">
            <a:avLst/>
          </a:prstGeom>
          <a:ln>
            <a:solidFill>
              <a:srgbClr val="F370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808204" y="2162433"/>
            <a:ext cx="215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EF7A2D"/>
                </a:solidFill>
              </a:rPr>
              <a:t>MEDICINA</a:t>
            </a:r>
            <a:endParaRPr lang="it-IT" b="1" dirty="0">
              <a:solidFill>
                <a:srgbClr val="EF7A2D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066269" y="2191265"/>
            <a:ext cx="215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EF7A2D"/>
                </a:solidFill>
              </a:rPr>
              <a:t>CHIRURGIA</a:t>
            </a:r>
            <a:endParaRPr lang="it-IT" b="1" dirty="0">
              <a:solidFill>
                <a:srgbClr val="EF7A2D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418701" y="2117125"/>
            <a:ext cx="215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BMI 40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606940" y="107576"/>
            <a:ext cx="10102249" cy="13369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INIZIALMENTE</a:t>
            </a:r>
            <a:r>
              <a:rPr kumimoji="0" lang="it-IT" sz="4800" b="1" i="0" u="none" strike="noStrike" kern="1200" cap="none" spc="-50" normalizeH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 CONFINI </a:t>
            </a:r>
            <a:r>
              <a:rPr kumimoji="0" lang="it-IT" sz="4800" b="1" i="0" u="none" strike="noStrike" kern="1200" cap="none" spc="-50" normalizeH="0" noProof="0" dirty="0" err="1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</a:t>
            </a:r>
            <a:r>
              <a:rPr kumimoji="0" lang="it-IT" sz="4800" b="1" i="0" u="none" strike="noStrike" kern="1200" cap="none" spc="-50" normalizeH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INTERVENTO ERANO MOLTO BEN DEFINITI</a:t>
            </a:r>
            <a:endParaRPr kumimoji="0" lang="it-IT" sz="48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6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8147221" y="2822530"/>
            <a:ext cx="3679840" cy="184008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b="1" spc="-50" dirty="0" smtClean="0">
                <a:solidFill>
                  <a:srgbClr val="0070C0"/>
                </a:solidFill>
                <a:ea typeface="+mj-ea"/>
                <a:cs typeface="+mj-cs"/>
              </a:rPr>
              <a:t>AI TEMPI CHIRURGHI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ENDOCRINOLOGI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b="1" spc="-50" dirty="0" smtClean="0">
                <a:solidFill>
                  <a:srgbClr val="0070C0"/>
                </a:solidFill>
                <a:ea typeface="+mj-ea"/>
                <a:cs typeface="+mj-cs"/>
              </a:rPr>
              <a:t>ENDOSCOPISTI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LAVORAVANO</a:t>
            </a:r>
            <a:r>
              <a:rPr kumimoji="0" lang="it-IT" sz="48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OGNUNO IN PROPRIO</a:t>
            </a:r>
            <a:endParaRPr kumimoji="0" lang="it-IT" sz="40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06940" y="107576"/>
            <a:ext cx="10102249" cy="13369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 INIZIO 2000 TENTATIVI </a:t>
            </a:r>
            <a:r>
              <a:rPr kumimoji="0" lang="it-IT" sz="36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</a:t>
            </a: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RENDERE LE PROCEDURE</a:t>
            </a:r>
            <a:r>
              <a:rPr kumimoji="0" lang="it-IT" sz="3600" b="1" i="0" u="none" strike="noStrike" kern="1200" cap="none" spc="-50" normalizeH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ENDOSCOPICHE PIU’ DURATURE ED EFFICACI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rcRect r="32404"/>
          <a:stretch>
            <a:fillRect/>
          </a:stretch>
        </p:blipFill>
        <p:spPr>
          <a:xfrm>
            <a:off x="909052" y="1385858"/>
            <a:ext cx="4906862" cy="5183818"/>
          </a:xfrm>
          <a:prstGeom prst="rect">
            <a:avLst/>
          </a:prstGeom>
        </p:spPr>
      </p:pic>
      <p:sp>
        <p:nvSpPr>
          <p:cNvPr id="4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6095998" y="1759850"/>
            <a:ext cx="5329881" cy="184008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PIATTAFORME</a:t>
            </a:r>
            <a:r>
              <a:rPr kumimoji="0" lang="it-IT" sz="48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PER SUTURA DERIVATE DA ESPERIENZE SUL GIUNTO ESOFAGO GASTRICO PER CREARE UNA RESTRIZIONE PERMANENTE</a:t>
            </a:r>
            <a:endParaRPr kumimoji="0" lang="it-IT" sz="40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6166020" y="4161180"/>
            <a:ext cx="5329881" cy="184008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DIFFICILI DA MANEGGIARE E COSTOSE</a:t>
            </a:r>
            <a:endParaRPr kumimoji="0" lang="it-IT" sz="40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23" y="1490579"/>
            <a:ext cx="3200400" cy="254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134" y="1695116"/>
            <a:ext cx="2758950" cy="243572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b="15345"/>
          <a:stretch/>
        </p:blipFill>
        <p:spPr>
          <a:xfrm rot="5400000">
            <a:off x="6505742" y="1562288"/>
            <a:ext cx="2857500" cy="24190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356" y="4618557"/>
            <a:ext cx="5963225" cy="175727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63469" y="3877380"/>
            <a:ext cx="244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/>
                <a:cs typeface="Arial"/>
              </a:rPr>
              <a:t>POSE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914079" y="4200546"/>
            <a:ext cx="244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/>
                <a:cs typeface="Arial"/>
              </a:rPr>
              <a:t>OVERSTITCH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54268" y="6461932"/>
            <a:ext cx="244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/>
                <a:cs typeface="Arial"/>
              </a:rPr>
              <a:t>ENDOMINA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06940" y="107576"/>
            <a:ext cx="10102249" cy="13369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FINO AL RAGGIUNGIMENTO</a:t>
            </a:r>
            <a:r>
              <a:rPr kumimoji="0" lang="it-IT" sz="3600" b="1" i="0" u="none" strike="noStrike" kern="1200" cap="none" spc="-50" normalizeH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it-IT" sz="3600" b="1" i="0" u="none" strike="noStrike" kern="1200" cap="none" spc="-50" normalizeH="0" noProof="0" dirty="0" err="1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</a:t>
            </a:r>
            <a:r>
              <a:rPr kumimoji="0" lang="it-IT" sz="3600" b="1" i="0" u="none" strike="noStrike" kern="1200" cap="none" spc="-50" normalizeH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STANDARD ELEVATO </a:t>
            </a:r>
            <a:r>
              <a:rPr kumimoji="0" lang="it-IT" sz="3600" b="1" i="0" u="none" strike="noStrike" kern="1200" cap="none" spc="-50" normalizeH="0" noProof="0" dirty="0" err="1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</a:t>
            </a:r>
            <a:r>
              <a:rPr kumimoji="0" lang="it-IT" sz="3600" b="1" i="0" u="none" strike="noStrike" kern="1200" cap="none" spc="-50" normalizeH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RIPRODUCIBILITA’ </a:t>
            </a:r>
            <a:r>
              <a:rPr kumimoji="0" lang="it-IT" sz="3600" b="1" i="0" u="none" strike="noStrike" kern="1200" cap="none" spc="-50" normalizeH="0" noProof="0" dirty="0" err="1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</a:t>
            </a:r>
            <a:r>
              <a:rPr kumimoji="0" lang="it-IT" sz="3600" b="1" i="0" u="none" strike="noStrike" kern="1200" cap="none" spc="-50" normalizeH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PROCEDURA E RISULTATO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0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7593697" y="4596539"/>
            <a:ext cx="4343837" cy="184008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AMPI</a:t>
            </a:r>
            <a:r>
              <a:rPr kumimoji="0" lang="it-IT" sz="48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DIFFUSIONE NELLA PRATICA CLINICA</a:t>
            </a:r>
            <a:endParaRPr kumimoji="0" lang="it-IT" sz="40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IHU Strasbourg | Endoscopic Gastroplasty or Endoslee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IHU Strasbourg | Endoscopic Gastroplasty or Endoslee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IHU Strasbourg | Endoscopic Gastroplasty or Endoslee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2" name="Picture 8" descr="The Endosleeve | SpringerLink"/>
          <p:cNvPicPr>
            <a:picLocks noChangeAspect="1" noChangeArrowheads="1"/>
          </p:cNvPicPr>
          <p:nvPr/>
        </p:nvPicPr>
        <p:blipFill>
          <a:blip r:embed="rId2"/>
          <a:srcRect l="44962" t="11865" r="1378" b="11873"/>
          <a:stretch>
            <a:fillRect/>
          </a:stretch>
        </p:blipFill>
        <p:spPr bwMode="auto">
          <a:xfrm>
            <a:off x="1342782" y="1259421"/>
            <a:ext cx="1647567" cy="1763866"/>
          </a:xfrm>
          <a:prstGeom prst="rect">
            <a:avLst/>
          </a:prstGeom>
          <a:noFill/>
        </p:spPr>
      </p:pic>
      <p:sp>
        <p:nvSpPr>
          <p:cNvPr id="1034" name="AutoShape 10" descr="IHU Strasbourg | Endoscopic Gastroplasty or Endoslee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6" name="AutoShape 12" descr="IHU Strasbourg | Endoscopic Gastroplasty or Endoslee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8" name="AutoShape 14" descr="IHU Strasbourg | Endoscopic Gastroplasty or Endoslee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40" name="Picture 16" descr="Somabariatrics. Effective weight loss treatm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14" y="1361322"/>
            <a:ext cx="2705637" cy="1521921"/>
          </a:xfrm>
          <a:prstGeom prst="rect">
            <a:avLst/>
          </a:prstGeom>
          <a:noFill/>
        </p:spPr>
      </p:pic>
      <p:sp>
        <p:nvSpPr>
          <p:cNvPr id="1042" name="AutoShape 18" descr="https://www.ihu-strasbourg.eu/wp-content/uploads/2024/01/sleeve_gastrique_endoscopique_2_opt-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44" name="AutoShape 20" descr="https://www.ihu-strasbourg.eu/wp-content/uploads/2024/01/sleeve_gastrique_endoscopique_2_opt-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46" name="AutoShape 22" descr="https://www.ihu-strasbourg.eu/wp-content/uploads/2024/01/sleeve_gastrique_endoscopique_2_opt-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48" name="AutoShape 24" descr="https://www.ihu-strasbourg.eu/wp-content/uploads/2024/01/sleeve_gastrique_endoscopique_2_opt-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50" name="AutoShape 26" descr="https://www.ihu-strasbourg.eu/wp-content/uploads/2024/01/sleeve_gastrique_endoscopique_2_opt-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17387" y="1285102"/>
            <a:ext cx="2057503" cy="177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606940" y="107576"/>
            <a:ext cx="10102249" cy="13369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spc="-50" dirty="0" smtClean="0">
                <a:solidFill>
                  <a:srgbClr val="EF7A2D"/>
                </a:solidFill>
                <a:ea typeface="+mj-ea"/>
                <a:cs typeface="+mj-cs"/>
              </a:rPr>
              <a:t>MANCA ANCORA UNA STANDARDIZZAZIONE DELLA TECNICA SU DIVERSI ASPETTI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7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593125" y="3064301"/>
            <a:ext cx="10924280" cy="184008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-TIPO </a:t>
            </a:r>
            <a:r>
              <a:rPr kumimoji="0" lang="it-IT" sz="48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</a:t>
            </a:r>
            <a:r>
              <a:rPr kumimoji="0" lang="it-IT" sz="48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SUTURA (SEMPLICE; A x; A u ecc.)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b="1" spc="-50" baseline="0" dirty="0" smtClean="0">
                <a:solidFill>
                  <a:srgbClr val="0070C0"/>
                </a:solidFill>
                <a:ea typeface="+mj-ea"/>
                <a:cs typeface="+mj-cs"/>
              </a:rPr>
              <a:t>-DISTANZA</a:t>
            </a:r>
            <a:r>
              <a:rPr lang="it-IT" sz="4800" b="1" spc="-50" dirty="0" smtClean="0">
                <a:solidFill>
                  <a:srgbClr val="0070C0"/>
                </a:solidFill>
                <a:ea typeface="+mj-ea"/>
                <a:cs typeface="+mj-cs"/>
              </a:rPr>
              <a:t> DAL PILORO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-DISTANZA</a:t>
            </a:r>
            <a:r>
              <a:rPr kumimoji="0" lang="it-IT" sz="48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DAL FONDO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b="1" spc="-50" baseline="0" dirty="0" smtClean="0">
                <a:solidFill>
                  <a:srgbClr val="0070C0"/>
                </a:solidFill>
                <a:ea typeface="+mj-ea"/>
                <a:cs typeface="+mj-cs"/>
              </a:rPr>
              <a:t>-DIMENSIONI</a:t>
            </a:r>
            <a:r>
              <a:rPr lang="it-IT" sz="4800" b="1" spc="-50" dirty="0" smtClean="0">
                <a:solidFill>
                  <a:srgbClr val="0070C0"/>
                </a:solidFill>
                <a:ea typeface="+mj-ea"/>
                <a:cs typeface="+mj-cs"/>
              </a:rPr>
              <a:t> DELLA TASCA RESIDUA (rischio decubito suture)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-QUALI</a:t>
            </a:r>
            <a:r>
              <a:rPr kumimoji="0" lang="it-IT" sz="48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PAZIENTI? BMI &gt;/&lt; 40?   O BMI &gt;50 bridge </a:t>
            </a:r>
            <a:r>
              <a:rPr kumimoji="0" lang="it-IT" sz="4800" b="1" i="0" u="none" strike="noStrike" kern="1200" cap="none" spc="-5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to</a:t>
            </a:r>
            <a:r>
              <a:rPr kumimoji="0" lang="it-IT" sz="48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it-IT" sz="4800" b="1" i="0" u="none" strike="noStrike" kern="1200" cap="none" spc="-5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surgery</a:t>
            </a:r>
            <a:r>
              <a:rPr kumimoji="0" lang="it-IT" sz="48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?</a:t>
            </a:r>
            <a:endParaRPr kumimoji="0" lang="it-IT" sz="40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53" name="Picture 29" descr="Tex rivive l'epopea dei pionieri! - Foto 1 di 8 - Sergio Bonell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4313" y="4712824"/>
            <a:ext cx="2892597" cy="1958066"/>
          </a:xfrm>
          <a:prstGeom prst="rect">
            <a:avLst/>
          </a:prstGeom>
          <a:noFill/>
        </p:spPr>
      </p:pic>
      <p:sp>
        <p:nvSpPr>
          <p:cNvPr id="19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345990" y="5214376"/>
            <a:ext cx="6714745" cy="11781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EF7A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SIAMO NELLA FASE PIONIERISTICA DELLA ENDOBARIATRICA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0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8796421" y="4777772"/>
            <a:ext cx="1245502" cy="346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chirurgo</a:t>
            </a:r>
            <a:endParaRPr kumimoji="0" lang="it-IT" sz="2800" b="1" i="0" u="none" strike="noStrike" kern="1200" cap="none" spc="-5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1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7883610" y="5391492"/>
            <a:ext cx="1672281" cy="424421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gastroenterologo</a:t>
            </a:r>
            <a:endParaRPr kumimoji="0" lang="it-IT" sz="2800" b="1" i="0" u="none" strike="noStrike" kern="1200" cap="none" spc="-5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06940" y="107576"/>
            <a:ext cx="10102249" cy="13369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spc="-50" dirty="0" smtClean="0">
                <a:solidFill>
                  <a:srgbClr val="EF7A2D"/>
                </a:solidFill>
                <a:ea typeface="+mj-ea"/>
                <a:cs typeface="+mj-cs"/>
              </a:rPr>
              <a:t>MANCA ANCORA UNA STANDARDIZZAZIONE DELLA TECNICA SU DIVERSI ASPETTI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45" y="1429307"/>
            <a:ext cx="6336632" cy="4277606"/>
          </a:xfrm>
          <a:prstGeom prst="rect">
            <a:avLst/>
          </a:prstGeom>
        </p:spPr>
      </p:pic>
      <p:sp>
        <p:nvSpPr>
          <p:cNvPr id="5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7157092" y="1235502"/>
            <a:ext cx="4334691" cy="145827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Marketing aggressivo fine a </a:t>
            </a:r>
            <a:r>
              <a:rPr kumimoji="0" lang="it-IT" sz="36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sè</a:t>
            </a: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stesso crea</a:t>
            </a:r>
            <a:r>
              <a:rPr kumimoji="0" lang="it-IT" sz="3600" b="1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aspettative irrealistiche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3794" name="Picture 2" descr="La vera storia degli indiani d'America : Fronval, George: Amazon.it: Libri"/>
          <p:cNvPicPr>
            <a:picLocks noChangeAspect="1" noChangeArrowheads="1"/>
          </p:cNvPicPr>
          <p:nvPr/>
        </p:nvPicPr>
        <p:blipFill>
          <a:blip r:embed="rId3"/>
          <a:srcRect t="25623"/>
          <a:stretch>
            <a:fillRect/>
          </a:stretch>
        </p:blipFill>
        <p:spPr bwMode="auto">
          <a:xfrm>
            <a:off x="7594537" y="2883241"/>
            <a:ext cx="2538004" cy="2603721"/>
          </a:xfrm>
          <a:prstGeom prst="rect">
            <a:avLst/>
          </a:prstGeom>
          <a:noFill/>
        </p:spPr>
      </p:pic>
      <p:sp>
        <p:nvSpPr>
          <p:cNvPr id="7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7224584" y="5642918"/>
            <a:ext cx="3941805" cy="105856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Carente pianificazione a lungo termine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280087" y="5807502"/>
            <a:ext cx="6623222" cy="105049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3703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Pazienti</a:t>
            </a:r>
            <a:r>
              <a:rPr kumimoji="0" lang="it-IT" sz="3600" b="1" i="0" u="none" strike="noStrike" kern="1200" cap="none" spc="-50" normalizeH="0" noProof="0" dirty="0" smtClean="0">
                <a:ln>
                  <a:noFill/>
                </a:ln>
                <a:solidFill>
                  <a:srgbClr val="F3703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plagiati sulla PROCEDURA e non sul PERCORSO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F3703A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10214919" y="4312336"/>
            <a:ext cx="1828800" cy="115758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-5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A che serve vincere una battaglia se poi si perde la guerra?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1200" cap="none" spc="-5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606940" y="107576"/>
            <a:ext cx="10728325" cy="1152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spc="-50" dirty="0" smtClean="0">
                <a:solidFill>
                  <a:srgbClr val="EF7A2D"/>
                </a:solidFill>
                <a:ea typeface="+mj-ea"/>
                <a:cs typeface="+mj-cs"/>
              </a:rPr>
              <a:t>D’altra parte avrebbe senso confrontare i risultati dell’</a:t>
            </a:r>
            <a:r>
              <a:rPr lang="it-IT" sz="3600" b="1" spc="-50" dirty="0" err="1" smtClean="0">
                <a:solidFill>
                  <a:srgbClr val="EF7A2D"/>
                </a:solidFill>
                <a:ea typeface="+mj-ea"/>
                <a:cs typeface="+mj-cs"/>
              </a:rPr>
              <a:t>endobariatrica</a:t>
            </a:r>
            <a:r>
              <a:rPr lang="it-IT" sz="3600" b="1" spc="-50" dirty="0" smtClean="0">
                <a:solidFill>
                  <a:srgbClr val="EF7A2D"/>
                </a:solidFill>
                <a:ea typeface="+mj-ea"/>
                <a:cs typeface="+mj-cs"/>
              </a:rPr>
              <a:t> con quelli della chirurgia tradizionale?</a:t>
            </a:r>
            <a:endParaRPr kumimoji="0" lang="it-IT" sz="3600" b="1" i="0" u="none" strike="noStrike" kern="1200" cap="none" spc="-50" normalizeH="0" baseline="0" noProof="0" dirty="0">
              <a:ln>
                <a:noFill/>
              </a:ln>
              <a:solidFill>
                <a:srgbClr val="EF7A2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6833" t="10354" r="13838" b="47994"/>
          <a:stretch/>
        </p:blipFill>
        <p:spPr>
          <a:xfrm>
            <a:off x="308241" y="1539148"/>
            <a:ext cx="5178467" cy="198694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29603" t="9819" r="44851" b="59836"/>
          <a:stretch/>
        </p:blipFill>
        <p:spPr>
          <a:xfrm>
            <a:off x="36524" y="3858974"/>
            <a:ext cx="2848621" cy="184934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27103" t="18701" r="12759" b="37386"/>
          <a:stretch/>
        </p:blipFill>
        <p:spPr>
          <a:xfrm>
            <a:off x="3092513" y="3661710"/>
            <a:ext cx="5499038" cy="2194561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=""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6194854" y="1560897"/>
            <a:ext cx="5741773" cy="15118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Secondo i parametri tradizionali NO: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-5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spc="-50" dirty="0" smtClean="0">
                <a:solidFill>
                  <a:srgbClr val="0070C0"/>
                </a:solidFill>
                <a:ea typeface="+mj-ea"/>
                <a:cs typeface="+mj-cs"/>
              </a:rPr>
              <a:t>-maggior incidenza di complicanze in chirurgia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-minor perdita di peso in </a:t>
            </a:r>
            <a:r>
              <a:rPr kumimoji="0" lang="it-IT" sz="2400" b="1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endobariatrica</a:t>
            </a:r>
            <a:endParaRPr kumimoji="0" lang="it-IT" sz="2400" b="1" i="0" u="none" strike="noStrike" kern="1200" cap="none" spc="-5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2774" name="Picture 6" descr="Un cavaliere coraggioso tra gli indiani: un omaggio a “Tex” | Sotto banco /  Scritti da corridoio"/>
          <p:cNvPicPr>
            <a:picLocks noChangeAspect="1" noChangeArrowheads="1"/>
          </p:cNvPicPr>
          <p:nvPr/>
        </p:nvPicPr>
        <p:blipFill>
          <a:blip r:embed="rId5" cstate="print"/>
          <a:srcRect l="20144" r="25357"/>
          <a:stretch>
            <a:fillRect/>
          </a:stretch>
        </p:blipFill>
        <p:spPr bwMode="auto">
          <a:xfrm>
            <a:off x="9399372" y="3193931"/>
            <a:ext cx="2174789" cy="2992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164</TotalTime>
  <Words>568</Words>
  <Application>Microsoft Office PowerPoint</Application>
  <PresentationFormat>Personalizzato</PresentationFormat>
  <Paragraphs>87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RetrospectVTI</vt:lpstr>
      <vt:lpstr>ENDOSCOPIA BARIATRICA: LE ALTERNATIVE ALLA CHIRURGIA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Grazie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User</cp:lastModifiedBy>
  <cp:revision>26</cp:revision>
  <dcterms:created xsi:type="dcterms:W3CDTF">2022-02-27T17:36:31Z</dcterms:created>
  <dcterms:modified xsi:type="dcterms:W3CDTF">2025-06-06T13:30:04Z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